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24"/>
  </p:notesMasterIdLst>
  <p:handoutMasterIdLst>
    <p:handoutMasterId r:id="rId25"/>
  </p:handoutMasterIdLst>
  <p:sldIdLst>
    <p:sldId id="548" r:id="rId2"/>
    <p:sldId id="484" r:id="rId3"/>
    <p:sldId id="485" r:id="rId4"/>
    <p:sldId id="488" r:id="rId5"/>
    <p:sldId id="491" r:id="rId6"/>
    <p:sldId id="489" r:id="rId7"/>
    <p:sldId id="492" r:id="rId8"/>
    <p:sldId id="547" r:id="rId9"/>
    <p:sldId id="494" r:id="rId10"/>
    <p:sldId id="495" r:id="rId11"/>
    <p:sldId id="497" r:id="rId12"/>
    <p:sldId id="498" r:id="rId13"/>
    <p:sldId id="502" r:id="rId14"/>
    <p:sldId id="501" r:id="rId15"/>
    <p:sldId id="550" r:id="rId16"/>
    <p:sldId id="549" r:id="rId17"/>
    <p:sldId id="510" r:id="rId18"/>
    <p:sldId id="511" r:id="rId19"/>
    <p:sldId id="513" r:id="rId20"/>
    <p:sldId id="515" r:id="rId21"/>
    <p:sldId id="527" r:id="rId22"/>
    <p:sldId id="481" r:id="rId23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1107FC6-AE1C-4CBD-9C4F-BECE85FB70FF}">
          <p14:sldIdLst>
            <p14:sldId id="548"/>
            <p14:sldId id="484"/>
            <p14:sldId id="485"/>
            <p14:sldId id="488"/>
            <p14:sldId id="491"/>
            <p14:sldId id="489"/>
            <p14:sldId id="492"/>
            <p14:sldId id="547"/>
            <p14:sldId id="494"/>
            <p14:sldId id="495"/>
            <p14:sldId id="497"/>
            <p14:sldId id="498"/>
            <p14:sldId id="502"/>
            <p14:sldId id="501"/>
            <p14:sldId id="550"/>
            <p14:sldId id="549"/>
            <p14:sldId id="510"/>
            <p14:sldId id="511"/>
            <p14:sldId id="513"/>
            <p14:sldId id="515"/>
            <p14:sldId id="52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  <a:srgbClr val="100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0922" autoAdjust="0"/>
  </p:normalViewPr>
  <p:slideViewPr>
    <p:cSldViewPr snapToGrid="0">
      <p:cViewPr varScale="1">
        <p:scale>
          <a:sx n="82" d="100"/>
          <a:sy n="82" d="100"/>
        </p:scale>
        <p:origin x="600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2023/8/14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2023/8/14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39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5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3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0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62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5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84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9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7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8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4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89F9A2-4D67-4BD2-BC9B-4FD2FD668D4E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19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812EFE4-5624-4594-9487-061173631B07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02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BB87B-C074-4CFD-80A8-A8F325732E7E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40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22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05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4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7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8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8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3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E7883D-D401-4072-924F-E5F4CFDAFA34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6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34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96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45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63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4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64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6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3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1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4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F7F4DECE-3E49-4ABA-AC13-07E9056CBC80}" type="datetimeFigureOut">
              <a:rPr lang="zh-TW" altLang="en-US" smtClean="0"/>
              <a:pPr/>
              <a:t>2023/8/14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/>
          <a:lstStyle/>
          <a:p>
            <a:fld id="{7F0029EF-3866-4D3A-9CD4-02A640EDB4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35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6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毒品零容忍(行政院全球資訊網-政策櫥窗)">
            <a:extLst>
              <a:ext uri="{FF2B5EF4-FFF2-40B4-BE49-F238E27FC236}">
                <a16:creationId xmlns="" xmlns:a16="http://schemas.microsoft.com/office/drawing/2014/main" id="{CEC3D9AA-9CC4-09EC-DA9E-85D183FF8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" r="11623" b="37010"/>
          <a:stretch/>
        </p:blipFill>
        <p:spPr bwMode="auto">
          <a:xfrm>
            <a:off x="-43043" y="1894114"/>
            <a:ext cx="12382730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80705" y="6040010"/>
            <a:ext cx="6192838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44500" indent="-44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238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10000"/>
              </a:lnSpc>
              <a:spcAft>
                <a:spcPct val="40000"/>
              </a:spcAft>
              <a:defRPr/>
            </a:pPr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業務承辦人：助理督導林建廷</a:t>
            </a:r>
          </a:p>
        </p:txBody>
      </p:sp>
      <p:sp>
        <p:nvSpPr>
          <p:cNvPr id="2" name="矩形 1"/>
          <p:cNvSpPr/>
          <p:nvPr/>
        </p:nvSpPr>
        <p:spPr>
          <a:xfrm>
            <a:off x="-43043" y="-529027"/>
            <a:ext cx="12227661" cy="253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9208" y="-43052"/>
            <a:ext cx="11094098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4400" b="1" dirty="0">
                <a:solidFill>
                  <a:srgbClr val="7030A0"/>
                </a:solidFill>
              </a:rPr>
              <a:t>臺南市學生校外生活輔導會</a:t>
            </a:r>
            <a:endParaRPr lang="en-US" altLang="zh-TW" sz="4400" b="1" dirty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zh-TW" sz="4400" b="1" smtClean="0">
                <a:solidFill>
                  <a:srgbClr val="7030A0"/>
                </a:solidFill>
              </a:rPr>
              <a:t>112</a:t>
            </a:r>
            <a:r>
              <a:rPr lang="zh-TW" altLang="en-US" sz="4400" b="1" smtClean="0">
                <a:solidFill>
                  <a:srgbClr val="7030A0"/>
                </a:solidFill>
              </a:rPr>
              <a:t>學年</a:t>
            </a:r>
            <a:r>
              <a:rPr lang="zh-TW" altLang="en-US" sz="4400" b="1" dirty="0">
                <a:solidFill>
                  <a:srgbClr val="7030A0"/>
                </a:solidFill>
              </a:rPr>
              <a:t>度高級中等以下學校</a:t>
            </a:r>
            <a:endParaRPr lang="en-US" altLang="zh-TW" sz="4400" b="1" dirty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zh-TW" altLang="zh-TW" sz="4400" b="1" dirty="0">
                <a:solidFill>
                  <a:srgbClr val="7030A0"/>
                </a:solidFill>
              </a:rPr>
              <a:t>「</a:t>
            </a:r>
            <a:r>
              <a:rPr lang="zh-TW" altLang="en-US" sz="4400" b="1" dirty="0">
                <a:solidFill>
                  <a:srgbClr val="7030A0"/>
                </a:solidFill>
              </a:rPr>
              <a:t>特定人員尿液篩檢作業</a:t>
            </a:r>
            <a:r>
              <a:rPr lang="zh-TW" altLang="zh-TW" sz="4400" b="1" dirty="0">
                <a:solidFill>
                  <a:srgbClr val="7030A0"/>
                </a:solidFill>
              </a:rPr>
              <a:t>」</a:t>
            </a:r>
            <a:r>
              <a:rPr lang="zh-TW" altLang="en-US" sz="4400" b="1" dirty="0">
                <a:solidFill>
                  <a:srgbClr val="7030A0"/>
                </a:solidFill>
              </a:rPr>
              <a:t>協調會</a:t>
            </a:r>
            <a:endParaRPr lang="en-US" altLang="zh-HK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3669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特定人員名單執行重點</a:t>
              </a: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9" y="1389602"/>
            <a:ext cx="11344836" cy="49574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ja-JP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1" name="文字方塊 30"/>
          <p:cNvSpPr txBox="1"/>
          <p:nvPr/>
        </p:nvSpPr>
        <p:spPr>
          <a:xfrm>
            <a:off x="2652906" y="1794419"/>
            <a:ext cx="91906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特定人員名單不可以外洩，包含人數。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特定人員提報不一定經過導師，教職人員也可以。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特定人員每月均須檢討名單是否增刪。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期初提列各類特定人員，每月檢討時除非轉、休學及畢業離校，原則上管制一學期</a:t>
            </a:r>
            <a:r>
              <a:rPr lang="en-US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半學年</a:t>
            </a:r>
            <a:r>
              <a:rPr lang="en-US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不得刪除。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第一類特定人員，凡就學過程均須列管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0" y="1748286"/>
            <a:ext cx="2660917" cy="41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619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3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各級學校特定人員尿液篩檢及輔導作業要點</a:t>
              </a:r>
              <a:endParaRPr lang="en-US" altLang="zh-TW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3" y="1484554"/>
            <a:ext cx="10963835" cy="463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4161453" y="2547257"/>
            <a:ext cx="5523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2506532" y="3033656"/>
            <a:ext cx="8923492" cy="4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2506532" y="3614182"/>
            <a:ext cx="3108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974132" y="2547257"/>
            <a:ext cx="14558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5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619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尿液篩檢時機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內容版面配置區 3"/>
          <p:cNvSpPr txBox="1">
            <a:spLocks/>
          </p:cNvSpPr>
          <p:nvPr/>
        </p:nvSpPr>
        <p:spPr bwMode="auto">
          <a:xfrm>
            <a:off x="318565" y="1702140"/>
            <a:ext cx="11873435" cy="460638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prstShdw prst="shdw17" dist="17961" dir="2700000">
              <a:srgbClr val="99997A"/>
            </a:prstShdw>
          </a:effectLst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3200" kern="1200">
                <a:solidFill>
                  <a:srgbClr val="08684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800" kern="1200">
                <a:solidFill>
                  <a:srgbClr val="0868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 kern="1200">
                <a:solidFill>
                  <a:srgbClr val="0868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 kern="1200">
                <a:solidFill>
                  <a:srgbClr val="0868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 kern="1200">
                <a:solidFill>
                  <a:srgbClr val="0868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273050">
              <a:lnSpc>
                <a:spcPts val="4000"/>
              </a:lnSpc>
              <a:spcBef>
                <a:spcPts val="1200"/>
              </a:spcBef>
              <a:buFontTx/>
              <a:buAutoNum type="arabicPeriod"/>
              <a:tabLst>
                <a:tab pos="87313" algn="l"/>
                <a:tab pos="2016125" algn="l"/>
              </a:tabLst>
              <a:defRPr/>
            </a:pPr>
            <a:r>
              <a:rPr lang="zh-TW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於每學期</a:t>
            </a:r>
            <a:r>
              <a:rPr lang="zh-TW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開學、連續假期及長假後</a:t>
            </a:r>
            <a:r>
              <a:rPr lang="zh-TW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特定人員」名冊</a:t>
            </a:r>
            <a:r>
              <a:rPr lang="zh-TW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進行抽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</a:t>
            </a:r>
            <a:r>
              <a:rPr lang="zh-TW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6575" indent="-273050">
              <a:lnSpc>
                <a:spcPts val="4000"/>
              </a:lnSpc>
              <a:spcBef>
                <a:spcPts val="1200"/>
              </a:spcBef>
              <a:buFontTx/>
              <a:buAutoNum type="arabicPeriod"/>
              <a:tabLst>
                <a:tab pos="87313" algn="l"/>
                <a:tab pos="2016125" algn="l"/>
              </a:tabLst>
              <a:defRPr/>
            </a:pP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施用或持有不明藥物、有精神或行為異常，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經觀察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或以其他    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0">
              <a:lnSpc>
                <a:spcPts val="4000"/>
              </a:lnSpc>
              <a:spcBef>
                <a:spcPts val="1200"/>
              </a:spcBef>
              <a:buNone/>
              <a:tabLst>
                <a:tab pos="87313" algn="l"/>
                <a:tab pos="2016125" algn="l"/>
              </a:tabLst>
              <a:defRPr/>
            </a:pP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方式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認為有施用毒品嫌疑者，得隨時採驗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0">
              <a:lnSpc>
                <a:spcPts val="4000"/>
              </a:lnSpc>
              <a:spcBef>
                <a:spcPts val="1200"/>
              </a:spcBef>
              <a:buNone/>
              <a:tabLst>
                <a:tab pos="87313" algn="l"/>
                <a:tab pos="2016125" algn="l"/>
              </a:tabLst>
              <a:defRPr/>
            </a:pP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非特定人員不得實施尿篩，惟平時發現學生有異常情況時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，認為有施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0">
              <a:lnSpc>
                <a:spcPts val="4000"/>
              </a:lnSpc>
              <a:spcBef>
                <a:spcPts val="1200"/>
              </a:spcBef>
              <a:buNone/>
              <a:tabLst>
                <a:tab pos="87313" algn="l"/>
                <a:tab pos="2016125" algn="l"/>
              </a:tabLst>
              <a:defRPr/>
            </a:pP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用毒品嫌疑而未列特定人員者，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經報請召開臨時特定人員審查會後，</a:t>
            </a:r>
            <a:endParaRPr lang="en-US" altLang="zh-TW" sz="28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0">
              <a:lnSpc>
                <a:spcPts val="4000"/>
              </a:lnSpc>
              <a:spcBef>
                <a:spcPts val="1200"/>
              </a:spcBef>
              <a:buNone/>
              <a:tabLst>
                <a:tab pos="87313" algn="l"/>
                <a:tab pos="2016125" algn="l"/>
              </a:tabLst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始得採驗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263525" indent="0">
              <a:lnSpc>
                <a:spcPts val="4000"/>
              </a:lnSpc>
              <a:spcBef>
                <a:spcPts val="1200"/>
              </a:spcBef>
              <a:buNone/>
              <a:tabLst>
                <a:tab pos="87313" algn="l"/>
                <a:tab pos="2016125" algn="l"/>
              </a:tabLst>
              <a:defRPr/>
            </a:pP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42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尿篩前準備事項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61496" y="1201893"/>
            <a:ext cx="11719342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編組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zh-TW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執行尿篩工作</a:t>
            </a: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春暉認輔志工納入尿篩工作人員編組</a:t>
            </a: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700"/>
              </a:lnSpc>
              <a:spcBef>
                <a:spcPts val="1800"/>
              </a:spcBef>
              <a:defRPr/>
            </a:pP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「特定人員」尿液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採驗名冊</a:t>
            </a: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份、需事先簽核，並完成校長核章</a:t>
            </a: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700"/>
              </a:lnSpc>
              <a:spcBef>
                <a:spcPts val="1800"/>
              </a:spcBef>
              <a:defRPr/>
            </a:pPr>
            <a:r>
              <a:rPr lang="en-US" altLang="zh-TW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尿篩試劑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劑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、尿液檢體瓶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、封籤及衛生杯</a:t>
            </a:r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ts val="1800"/>
              </a:spcBef>
              <a:defRPr/>
            </a:pP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12" y="2828925"/>
            <a:ext cx="2837357" cy="35443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545" y="2828925"/>
            <a:ext cx="3263744" cy="35379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93323" y="4841046"/>
            <a:ext cx="142875" cy="7063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" y="4457510"/>
            <a:ext cx="3322724" cy="1964447"/>
          </a:xfrm>
          <a:prstGeom prst="rect">
            <a:avLst/>
          </a:prstGeom>
        </p:spPr>
      </p:pic>
      <p:pic>
        <p:nvPicPr>
          <p:cNvPr id="25" name="Picture 2" descr="C:\Users\Administrator\Desktop\S__532316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10940" r="4181" b="10037"/>
          <a:stretch/>
        </p:blipFill>
        <p:spPr bwMode="auto">
          <a:xfrm rot="16200000">
            <a:off x="9008730" y="2763847"/>
            <a:ext cx="2979214" cy="33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583" y="3179215"/>
            <a:ext cx="2027340" cy="27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619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尿篩前準備物品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04930" y="1474722"/>
            <a:ext cx="1061600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altLang="zh-TW" sz="28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動線規劃</a:t>
            </a:r>
            <a:r>
              <a:rPr lang="en-US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指定適當、隱密性高之男、女廁所實施</a:t>
            </a:r>
            <a:r>
              <a:rPr lang="en-US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尿液採集檢驗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ts val="18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altLang="zh-TW" sz="28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採驗前暫時切斷廁所水源或放置藍色清潔劑</a:t>
            </a:r>
            <a:r>
              <a:rPr lang="en-US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或染劑</a:t>
            </a:r>
            <a:r>
              <a:rPr lang="en-US" altLang="zh-TW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" y="2656450"/>
            <a:ext cx="4849284" cy="359195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12" y="2663413"/>
            <a:ext cx="3412016" cy="183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3130" y="3717495"/>
            <a:ext cx="1760406" cy="335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122"/>
          <p:cNvPicPr>
            <a:picLocks noGrp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1"/>
          <a:stretch>
            <a:fillRect/>
          </a:stretch>
        </p:blipFill>
        <p:spPr bwMode="auto">
          <a:xfrm>
            <a:off x="9209314" y="4410826"/>
            <a:ext cx="2982686" cy="21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圖片 2070" descr="育德工家110春暉志工尿篩照片_220112_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>
            <a:fillRect/>
          </a:stretch>
        </p:blipFill>
        <p:spPr bwMode="auto">
          <a:xfrm>
            <a:off x="7623360" y="2567329"/>
            <a:ext cx="3078851" cy="217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3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131" y="37782"/>
            <a:ext cx="8686800" cy="64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0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2895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563158" y="2461392"/>
            <a:ext cx="9099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8000">
                <a:solidFill>
                  <a:srgbClr val="003300"/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參</a:t>
            </a:r>
            <a:r>
              <a:rPr lang="zh-TW" altLang="en-US" sz="80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8000">
                <a:solidFill>
                  <a:srgbClr val="003300"/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問題討論</a:t>
            </a:r>
            <a:endParaRPr lang="zh-TW" altLang="en-US" sz="8000" dirty="0">
              <a:solidFill>
                <a:srgbClr val="003300"/>
              </a:solidFill>
              <a:latin typeface="華康超特楷體" panose="03000E09000000000000" pitchFamily="65" charset="-120"/>
              <a:ea typeface="華康超特楷體" panose="03000E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20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2895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狀況</a:t>
              </a: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一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63158" y="2461392"/>
            <a:ext cx="9099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8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受檢學生拒絕尿篩</a:t>
            </a:r>
          </a:p>
          <a:p>
            <a:pPr lvl="0" algn="ctr"/>
            <a:r>
              <a:rPr lang="zh-TW" altLang="en-US" sz="8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，該怎麼做？</a:t>
            </a:r>
          </a:p>
        </p:txBody>
      </p:sp>
    </p:spTree>
    <p:extLst>
      <p:ext uri="{BB962C8B-B14F-4D97-AF65-F5344CB8AC3E}">
        <p14:creationId xmlns:p14="http://schemas.microsoft.com/office/powerpoint/2010/main" val="346092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2895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狀況</a:t>
              </a: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一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76518" y="1676175"/>
            <a:ext cx="11533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受檢人拒絕接受尿液檢驗時，主管機關得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依特定人員尿液採驗辦法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為必要之措施；學輔人員得依兒童及少年福利與權益保障法相關規定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通知學生法定代理人、校外會、警察機關協助執行尿液篩檢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3600" b="1" u="sng" dirty="0">
                <a:solidFill>
                  <a:srgbClr val="FF0000"/>
                </a:solidFill>
                <a:latin typeface="標楷體"/>
                <a:ea typeface="標楷體"/>
              </a:rPr>
              <a:t>避免肢體接觸、吼叫、言詞威脅、恫嚇等</a:t>
            </a:r>
            <a:r>
              <a:rPr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；</a:t>
            </a:r>
            <a:r>
              <a:rPr lang="zh-TW" altLang="en-US" sz="3600" dirty="0">
                <a:solidFill>
                  <a:srgbClr val="000000"/>
                </a:solidFill>
                <a:latin typeface="標楷體"/>
                <a:ea typeface="標楷體"/>
              </a:rPr>
              <a:t>但有</a:t>
            </a:r>
            <a:r>
              <a:rPr lang="zh-TW" altLang="en-US" sz="3600" u="sng" dirty="0">
                <a:solidFill>
                  <a:srgbClr val="FF0000"/>
                </a:solidFill>
                <a:latin typeface="標楷體"/>
                <a:ea typeface="標楷體"/>
              </a:rPr>
              <a:t>正當理由</a:t>
            </a:r>
            <a:r>
              <a:rPr lang="zh-TW" altLang="en-US" sz="3600" dirty="0">
                <a:solidFill>
                  <a:srgbClr val="000000"/>
                </a:solidFill>
                <a:latin typeface="標楷體"/>
                <a:ea typeface="標楷體"/>
              </a:rPr>
              <a:t>，並經監護人員同意者，得</a:t>
            </a:r>
            <a:r>
              <a:rPr lang="zh-TW" altLang="en-US" sz="3600" u="sng" dirty="0">
                <a:solidFill>
                  <a:srgbClr val="FF0000"/>
                </a:solidFill>
                <a:latin typeface="標楷體"/>
                <a:ea typeface="標楷體"/>
              </a:rPr>
              <a:t>另訂日期採驗</a:t>
            </a:r>
            <a:r>
              <a:rPr lang="zh-TW" altLang="en-US" sz="3600" dirty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081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2895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狀況</a:t>
              </a: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二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63158" y="2461392"/>
            <a:ext cx="9866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8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受檢學生說尿不出來，</a:t>
            </a:r>
          </a:p>
          <a:p>
            <a:pPr lvl="0" algn="ctr"/>
            <a:r>
              <a:rPr lang="zh-TW" altLang="en-US" sz="8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該怎麼做？</a:t>
            </a:r>
          </a:p>
        </p:txBody>
      </p:sp>
    </p:spTree>
    <p:extLst>
      <p:ext uri="{BB962C8B-B14F-4D97-AF65-F5344CB8AC3E}">
        <p14:creationId xmlns:p14="http://schemas.microsoft.com/office/powerpoint/2010/main" val="214184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4100" name="群組 34"/>
          <p:cNvGrpSpPr>
            <a:grpSpLocks/>
          </p:cNvGrpSpPr>
          <p:nvPr/>
        </p:nvGrpSpPr>
        <p:grpSpPr bwMode="auto">
          <a:xfrm>
            <a:off x="1634641" y="315913"/>
            <a:ext cx="10261600" cy="762000"/>
            <a:chOff x="1447800" y="914400"/>
            <a:chExt cx="7696200" cy="902063"/>
          </a:xfrm>
        </p:grpSpPr>
        <p:sp>
          <p:nvSpPr>
            <p:cNvPr id="4119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3C3C64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solidFill>
              <a:srgbClr val="C1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報告大綱</a:t>
              </a:r>
              <a:endParaRPr lang="ja-JP" altLang="en-US" sz="4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21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3C3C64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410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pic>
        <p:nvPicPr>
          <p:cNvPr id="4103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群組 30"/>
          <p:cNvGrpSpPr>
            <a:grpSpLocks/>
          </p:cNvGrpSpPr>
          <p:nvPr/>
        </p:nvGrpSpPr>
        <p:grpSpPr bwMode="auto">
          <a:xfrm>
            <a:off x="1727126" y="1704181"/>
            <a:ext cx="9410700" cy="3449637"/>
            <a:chOff x="1143000" y="1295400"/>
            <a:chExt cx="7058025" cy="3873863"/>
          </a:xfrm>
        </p:grpSpPr>
        <p:grpSp>
          <p:nvGrpSpPr>
            <p:cNvPr id="4106" name="Group 3"/>
            <p:cNvGrpSpPr>
              <a:grpSpLocks/>
            </p:cNvGrpSpPr>
            <p:nvPr/>
          </p:nvGrpSpPr>
          <p:grpSpPr bwMode="auto">
            <a:xfrm>
              <a:off x="1143000" y="1295400"/>
              <a:ext cx="7058025" cy="2895600"/>
              <a:chOff x="703" y="935"/>
              <a:chExt cx="4446" cy="2767"/>
            </a:xfrm>
          </p:grpSpPr>
          <p:grpSp>
            <p:nvGrpSpPr>
              <p:cNvPr id="4110" name="Group 4"/>
              <p:cNvGrpSpPr>
                <a:grpSpLocks/>
              </p:cNvGrpSpPr>
              <p:nvPr/>
            </p:nvGrpSpPr>
            <p:grpSpPr bwMode="auto">
              <a:xfrm>
                <a:off x="703" y="935"/>
                <a:ext cx="4446" cy="862"/>
                <a:chOff x="703" y="935"/>
                <a:chExt cx="4446" cy="454"/>
              </a:xfrm>
            </p:grpSpPr>
            <p:sp>
              <p:nvSpPr>
                <p:cNvPr id="19" name="Rectangle 5"/>
                <p:cNvSpPr>
                  <a:spLocks noChangeArrowheads="1"/>
                </p:cNvSpPr>
                <p:nvPr/>
              </p:nvSpPr>
              <p:spPr bwMode="auto">
                <a:xfrm>
                  <a:off x="703" y="935"/>
                  <a:ext cx="454" cy="454"/>
                </a:xfrm>
                <a:prstGeom prst="rect">
                  <a:avLst/>
                </a:prstGeom>
                <a:solidFill>
                  <a:srgbClr val="0070C0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00099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zh-TW" altLang="en-US" sz="4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壹</a:t>
                  </a:r>
                  <a:endParaRPr lang="en-US" altLang="ja-JP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1157" y="935"/>
                  <a:ext cx="3992" cy="45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66CCFF">
                        <a:tint val="66000"/>
                        <a:satMod val="160000"/>
                      </a:srgbClr>
                    </a:gs>
                    <a:gs pos="50000">
                      <a:srgbClr val="66CCFF">
                        <a:tint val="44500"/>
                        <a:satMod val="160000"/>
                      </a:srgbClr>
                    </a:gs>
                    <a:gs pos="100000">
                      <a:srgbClr val="66CCFF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00099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zh-TW" altLang="en-US" sz="4000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法規依據</a:t>
                  </a:r>
                </a:p>
              </p:txBody>
            </p:sp>
          </p:grpSp>
          <p:grpSp>
            <p:nvGrpSpPr>
              <p:cNvPr id="4111" name="Group 7"/>
              <p:cNvGrpSpPr>
                <a:grpSpLocks/>
              </p:cNvGrpSpPr>
              <p:nvPr/>
            </p:nvGrpSpPr>
            <p:grpSpPr bwMode="auto">
              <a:xfrm>
                <a:off x="703" y="1888"/>
                <a:ext cx="4446" cy="862"/>
                <a:chOff x="703" y="935"/>
                <a:chExt cx="4446" cy="454"/>
              </a:xfrm>
            </p:grpSpPr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703" y="935"/>
                  <a:ext cx="454" cy="454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00099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zh-TW" altLang="en-US" sz="4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貳</a:t>
                  </a:r>
                  <a:endParaRPr lang="en-US" altLang="ja-JP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8" name="Rectangle 9"/>
                <p:cNvSpPr>
                  <a:spLocks noChangeArrowheads="1"/>
                </p:cNvSpPr>
                <p:nvPr/>
              </p:nvSpPr>
              <p:spPr bwMode="auto">
                <a:xfrm>
                  <a:off x="1157" y="935"/>
                  <a:ext cx="3992" cy="45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9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9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90000"/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00099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zh-TW" altLang="en-US" sz="400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特定人員尿</a:t>
                  </a:r>
                  <a:r>
                    <a:rPr lang="zh-TW" altLang="en-US" sz="400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篩作業</a:t>
                  </a:r>
                  <a:endParaRPr lang="en-US" altLang="zh-TW" sz="40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4112" name="Group 10"/>
              <p:cNvGrpSpPr>
                <a:grpSpLocks/>
              </p:cNvGrpSpPr>
              <p:nvPr/>
            </p:nvGrpSpPr>
            <p:grpSpPr bwMode="auto">
              <a:xfrm>
                <a:off x="703" y="2840"/>
                <a:ext cx="4446" cy="862"/>
                <a:chOff x="703" y="935"/>
                <a:chExt cx="4446" cy="454"/>
              </a:xfrm>
            </p:grpSpPr>
            <p:sp>
              <p:nvSpPr>
                <p:cNvPr id="15" name="Rectangle 11"/>
                <p:cNvSpPr>
                  <a:spLocks noChangeArrowheads="1"/>
                </p:cNvSpPr>
                <p:nvPr/>
              </p:nvSpPr>
              <p:spPr bwMode="auto">
                <a:xfrm>
                  <a:off x="703" y="935"/>
                  <a:ext cx="454" cy="454"/>
                </a:xfrm>
                <a:prstGeom prst="rect">
                  <a:avLst/>
                </a:prstGeom>
                <a:solidFill>
                  <a:srgbClr val="006600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00099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zh-TW" altLang="en-US" sz="4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参</a:t>
                  </a:r>
                  <a:endParaRPr lang="en-US" altLang="ja-JP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6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7" y="935"/>
                  <a:ext cx="3992" cy="45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8000">
                        <a:tint val="66000"/>
                        <a:satMod val="160000"/>
                      </a:srgbClr>
                    </a:gs>
                    <a:gs pos="50000">
                      <a:srgbClr val="008000">
                        <a:tint val="44500"/>
                        <a:satMod val="160000"/>
                      </a:srgbClr>
                    </a:gs>
                    <a:gs pos="100000">
                      <a:srgbClr val="0080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9525" algn="ctr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rgbClr val="000099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r>
                    <a:rPr lang="zh-TW" altLang="en-US" sz="4000" dirty="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問題討論</a:t>
                  </a:r>
                </a:p>
              </p:txBody>
            </p:sp>
          </p:grpSp>
        </p:grpSp>
        <p:grpSp>
          <p:nvGrpSpPr>
            <p:cNvPr id="4107" name="Group 4"/>
            <p:cNvGrpSpPr>
              <a:grpSpLocks/>
            </p:cNvGrpSpPr>
            <p:nvPr/>
          </p:nvGrpSpPr>
          <p:grpSpPr bwMode="auto">
            <a:xfrm>
              <a:off x="1143000" y="4267200"/>
              <a:ext cx="7058025" cy="902063"/>
              <a:chOff x="703" y="935"/>
              <a:chExt cx="4446" cy="454"/>
            </a:xfrm>
          </p:grpSpPr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FF330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肆</a:t>
                </a:r>
                <a:endParaRPr lang="en-US" altLang="ja-JP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109" name="Rectangle 6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2" cy="454"/>
              </a:xfrm>
              <a:prstGeom prst="rect">
                <a:avLst/>
              </a:prstGeom>
              <a:gradFill rotWithShape="1">
                <a:gsLst>
                  <a:gs pos="0">
                    <a:srgbClr val="FFDE80"/>
                  </a:gs>
                  <a:gs pos="50000">
                    <a:srgbClr val="FFE8B3"/>
                  </a:gs>
                  <a:gs pos="100000">
                    <a:srgbClr val="FFF3DA"/>
                  </a:gs>
                </a:gsLst>
                <a:lin ang="16200000" scaled="1"/>
              </a:gradFill>
              <a:ln>
                <a:noFill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4000">
                    <a:solidFill>
                      <a:srgbClr val="FF0000"/>
                    </a:solidFill>
                    <a:latin typeface="標楷體" pitchFamily="65" charset="-120"/>
                    <a:ea typeface="華康中黑體(P)" pitchFamily="2" charset="-120"/>
                  </a:rPr>
                  <a:t>結語</a:t>
                </a: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EA13-1602-4726-AA0D-A939B9529CFA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148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2895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6148" name="群組 34"/>
          <p:cNvGrpSpPr>
            <a:grpSpLocks/>
          </p:cNvGrpSpPr>
          <p:nvPr/>
        </p:nvGrpSpPr>
        <p:grpSpPr bwMode="auto">
          <a:xfrm>
            <a:off x="1648908" y="425021"/>
            <a:ext cx="10261600" cy="762000"/>
            <a:chOff x="1447800" y="914400"/>
            <a:chExt cx="7696200" cy="902063"/>
          </a:xfrm>
        </p:grpSpPr>
        <p:sp>
          <p:nvSpPr>
            <p:cNvPr id="3082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  <a:tint val="66000"/>
                    <a:satMod val="160000"/>
                  </a:schemeClr>
                </a:gs>
                <a:gs pos="50000">
                  <a:schemeClr val="accent1">
                    <a:lumMod val="90000"/>
                    <a:tint val="44500"/>
                    <a:satMod val="160000"/>
                  </a:schemeClr>
                </a:gs>
                <a:gs pos="100000">
                  <a:schemeClr val="accent1">
                    <a:lumMod val="9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狀況</a:t>
              </a:r>
              <a:r>
                <a:rPr lang="zh-TW" altLang="en-US" sz="4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二</a:t>
              </a:r>
              <a:endParaRPr lang="en-US" altLang="zh-TW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ja-JP" sz="3200">
                <a:solidFill>
                  <a:schemeClr val="bg1"/>
                </a:solidFill>
                <a:latin typeface="Arial" charset="0"/>
                <a:ea typeface="標楷體" pitchFamily="65" charset="-120"/>
                <a:cs typeface="Arial" charset="0"/>
              </a:endParaRPr>
            </a:p>
          </p:txBody>
        </p:sp>
      </p:grpSp>
      <p:pic>
        <p:nvPicPr>
          <p:cNvPr id="6149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6151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6152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58368" y="1720840"/>
            <a:ext cx="1100937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以在尿篩的時候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提供學生飲水</a:t>
            </a:r>
            <a:r>
              <a:rPr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，每半小時提供學生</a:t>
            </a:r>
            <a:r>
              <a:rPr lang="en-US" altLang="zh-TW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250ml</a:t>
            </a:r>
            <a:r>
              <a:rPr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，最多提供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，提供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總水量以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750ml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為限</a:t>
            </a:r>
            <a:r>
              <a:rPr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不可以提供學生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過多的飲水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，否則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會稀釋檢體的濃度。</a:t>
            </a:r>
          </a:p>
        </p:txBody>
      </p:sp>
    </p:spTree>
    <p:extLst>
      <p:ext uri="{BB962C8B-B14F-4D97-AF65-F5344CB8AC3E}">
        <p14:creationId xmlns:p14="http://schemas.microsoft.com/office/powerpoint/2010/main" val="311795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pic>
        <p:nvPicPr>
          <p:cNvPr id="19462" name="圖片 12" descr="教育部會徽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圖片 12" descr="教育部會徽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81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1" y="1130719"/>
            <a:ext cx="10576776" cy="5708371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627691" y="1430360"/>
            <a:ext cx="100138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永中黑體"/>
                <a:ea typeface="華康隸書體W7"/>
                <a:cs typeface="華康隸書體W7"/>
              </a:rPr>
              <a:t>尿液篩檢，係防毒工作最重要的環節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永中黑體"/>
              <a:ea typeface="華康隸書體W7"/>
              <a:cs typeface="華康隸書體W7"/>
            </a:endParaRPr>
          </a:p>
          <a:p>
            <a:pPr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永中黑體"/>
                <a:ea typeface="華康隸書體W7"/>
                <a:cs typeface="華康隸書體W7"/>
              </a:rPr>
              <a:t>殷切期盼，各位夥伴們運用你的智慧與雙手</a:t>
            </a:r>
          </a:p>
          <a:p>
            <a:pPr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永中黑體"/>
                <a:ea typeface="華康隸書體W7"/>
                <a:cs typeface="華康隸書體W7"/>
              </a:rPr>
              <a:t>陪伴孩子們，成長茁壯。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永中黑體"/>
              <a:ea typeface="華康隸書體W7"/>
              <a:cs typeface="華康隸書體W7"/>
            </a:endParaRPr>
          </a:p>
          <a:p>
            <a:pPr>
              <a:defRPr/>
            </a:pP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永中黑體"/>
              <a:ea typeface="華康隸書體W7"/>
              <a:cs typeface="華康隸書體W7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9461" name="群組 34"/>
          <p:cNvGrpSpPr>
            <a:grpSpLocks/>
          </p:cNvGrpSpPr>
          <p:nvPr/>
        </p:nvGrpSpPr>
        <p:grpSpPr bwMode="auto">
          <a:xfrm>
            <a:off x="1588546" y="403505"/>
            <a:ext cx="10261600" cy="762000"/>
            <a:chOff x="1447800" y="914400"/>
            <a:chExt cx="7696200" cy="902063"/>
          </a:xfrm>
        </p:grpSpPr>
        <p:sp>
          <p:nvSpPr>
            <p:cNvPr id="19471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肆、結語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pic>
        <p:nvPicPr>
          <p:cNvPr id="19467" name="圖片 12" descr="教育部會徽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7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29184" y="2674620"/>
            <a:ext cx="11521440" cy="1143000"/>
          </a:xfrm>
        </p:spPr>
        <p:txBody>
          <a:bodyPr>
            <a:noAutofit/>
          </a:bodyPr>
          <a:lstStyle/>
          <a:p>
            <a:r>
              <a:rPr lang="zh-TW" altLang="en-US" sz="8000" b="1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endParaRPr lang="zh-TW" altLang="en-US" sz="8000" b="1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b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732442" y="2592593"/>
            <a:ext cx="58400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9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報告完畢</a:t>
            </a:r>
            <a:endParaRPr lang="en-US" altLang="zh-TW" sz="9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9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sz="9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9942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5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754094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壹、法規依據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624839" y="1294884"/>
            <a:ext cx="7194213" cy="49807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日衛生福利部衛授食字第</a:t>
            </a: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1101104520</a:t>
            </a:r>
            <a:r>
              <a:rPr lang="zh-TW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號令修正發布「濫用藥物尿液採集作業準則」第</a:t>
            </a: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條條文。</a:t>
            </a:r>
            <a:endParaRPr lang="en-US" altLang="zh-TW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教育部臺教學</a:t>
            </a: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字第</a:t>
            </a:r>
            <a:r>
              <a:rPr lang="en-US" altLang="zh-TW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1122801946A</a:t>
            </a:r>
            <a:r>
              <a:rPr lang="zh-TW" altLang="en-US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號令</a:t>
            </a:r>
            <a:r>
              <a:rPr lang="zh-TW" altLang="en-US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修正「各級學校特定人員尿液篩檢及輔導作業要點」。</a:t>
            </a:r>
            <a:endParaRPr lang="en-US" altLang="zh-TW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7819052" y="1443288"/>
            <a:ext cx="41966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濫用藥物：</a:t>
            </a:r>
            <a:endParaRPr lang="en-US" altLang="zh-TW" sz="360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r>
              <a:rPr lang="zh-TW" altLang="en-US" sz="36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指非以醫療為目的，在未經醫師處方或指示情況下，使用毒品危害防制條例所稱之毒品者。</a:t>
            </a:r>
          </a:p>
        </p:txBody>
      </p:sp>
    </p:spTree>
    <p:extLst>
      <p:ext uri="{BB962C8B-B14F-4D97-AF65-F5344CB8AC3E}">
        <p14:creationId xmlns:p14="http://schemas.microsoft.com/office/powerpoint/2010/main" val="113354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特定人員名冊建立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9" y="1389605"/>
            <a:ext cx="11344836" cy="2924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學期初三週內經</a:t>
            </a:r>
            <a:r>
              <a:rPr kumimoji="0"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、校內之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任課</a:t>
            </a:r>
            <a:r>
              <a:rPr kumimoji="0"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kumimoji="0"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專業輔導人員</a:t>
            </a:r>
            <a:r>
              <a:rPr kumimoji="0"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或職員工</a:t>
            </a:r>
            <a:r>
              <a:rPr kumimoji="0" lang="zh-TW" altLang="zh-TW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後，依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特定人員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類別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提報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特定人員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名冊，交由</a:t>
            </a:r>
            <a:r>
              <a:rPr kumimoji="0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業務承辦人</a:t>
            </a:r>
            <a:r>
              <a:rPr kumimoji="0" lang="en-US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或指定專人</a:t>
            </a:r>
            <a:r>
              <a:rPr kumimoji="0" lang="en-US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彙整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召開會議審查</a:t>
            </a:r>
            <a:r>
              <a:rPr kumimoji="0" lang="en-US" altLang="zh-TW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b="1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需由</a:t>
            </a:r>
            <a:r>
              <a:rPr kumimoji="0"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kumimoji="0"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主持</a:t>
            </a:r>
            <a:r>
              <a:rPr kumimoji="0" lang="en-US" altLang="zh-TW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，經審查後之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特定人員</a:t>
            </a:r>
            <a:r>
              <a:rPr kumimoji="0" lang="zh-TW" altLang="en-US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0" lang="zh-TW" altLang="zh-TW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名冊應</a:t>
            </a:r>
            <a:r>
              <a:rPr kumimoji="0"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簽請校長核定</a:t>
            </a:r>
            <a:r>
              <a:rPr kumimoji="0" lang="zh-TW" altLang="en-US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7" name="Picture 4" descr="C:\Documents and Settings\S.XP\My Documents\2教師手冊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38" y="4399880"/>
            <a:ext cx="11459497" cy="193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232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特定人員類別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8" y="1389604"/>
            <a:ext cx="11667567" cy="48587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en-US" altLang="zh-TW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、曾有違反毒品危害防制條例行為之各級學校學生</a:t>
            </a:r>
            <a:endParaRPr kumimoji="0" lang="en-US" altLang="zh-TW" sz="3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（含自動請求治療者）。 </a:t>
            </a: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en-US" altLang="zh-TW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、各級學校休學、中輟或中途離校後申請復學之學</a:t>
            </a:r>
            <a:endParaRPr kumimoji="0" lang="en-US" altLang="zh-TW" sz="3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生，認有施用毒品嫌疑者。 </a:t>
            </a: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en-US" altLang="zh-TW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、有事實足認為有施用毒品嫌疑之各級學校學生。</a:t>
            </a: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en-US" altLang="zh-TW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、前三目以外之未成年學生，各級學校認為有必要</a:t>
            </a:r>
            <a:endParaRPr kumimoji="0" lang="en-US" altLang="zh-TW" sz="38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實施尿液檢驗，並取得其父母或監護人同意者。 </a:t>
            </a:r>
          </a:p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en-US" altLang="zh-TW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38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、各級學校編制內校車駕駛人員。 </a:t>
            </a: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1524000" y="4173968"/>
            <a:ext cx="9674711" cy="43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4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特定人員事實認定觀察建議原則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9" y="1389604"/>
            <a:ext cx="11344836" cy="49574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ja-JP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4" y="1495312"/>
            <a:ext cx="5063713" cy="47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5312"/>
            <a:ext cx="5340351" cy="147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ç¸éåç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3796"/>
            <a:ext cx="5340351" cy="309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5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77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特定人員名冊建立流程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9" y="1389602"/>
            <a:ext cx="11344836" cy="49574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ja-JP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31173" y="5947148"/>
            <a:ext cx="2875616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校長主持</a:t>
            </a:r>
            <a:endParaRPr lang="en-US" altLang="zh-TW" sz="28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686088" y="3244850"/>
            <a:ext cx="428702" cy="1766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6492230" y="3244850"/>
            <a:ext cx="284630" cy="1766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984151" y="1764470"/>
            <a:ext cx="1569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/>
              <a:t>收集建議名冊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9218837" y="3453778"/>
            <a:ext cx="236837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線上填報</a:t>
            </a:r>
            <a:endParaRPr lang="en-US" altLang="zh-TW" sz="3200" b="1" dirty="0"/>
          </a:p>
          <a:p>
            <a:pPr algn="ctr"/>
            <a:r>
              <a:rPr lang="zh-TW" altLang="en-US" sz="3200" b="1" dirty="0"/>
              <a:t>作業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399185" y="1735351"/>
            <a:ext cx="17857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特定人員審查會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785208" y="1762686"/>
            <a:ext cx="18643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簽核作業</a:t>
            </a:r>
          </a:p>
        </p:txBody>
      </p:sp>
      <p:sp>
        <p:nvSpPr>
          <p:cNvPr id="35" name="向右箭號 34"/>
          <p:cNvSpPr/>
          <p:nvPr/>
        </p:nvSpPr>
        <p:spPr>
          <a:xfrm>
            <a:off x="8809022" y="3244850"/>
            <a:ext cx="409815" cy="1766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864" y="2212211"/>
            <a:ext cx="1906735" cy="37091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615" y="2132018"/>
            <a:ext cx="2250010" cy="378930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2580" y="3749040"/>
            <a:ext cx="678180" cy="119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53" y="2104682"/>
            <a:ext cx="2268554" cy="3816637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1164017" y="5827781"/>
            <a:ext cx="2109930" cy="835955"/>
          </a:xfrm>
          <a:prstGeom prst="cloudCallout">
            <a:avLst>
              <a:gd name="adj1" fmla="val 86710"/>
              <a:gd name="adj2" fmla="val -1538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2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8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77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特定人員名冊建立</a:t>
              </a:r>
              <a:r>
                <a:rPr lang="en-US" altLang="zh-TW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線上填報作業</a:t>
              </a:r>
              <a:r>
                <a:rPr lang="en-US" altLang="zh-TW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9" y="1389602"/>
            <a:ext cx="11344836" cy="49574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4000"/>
              </a:lnSpc>
              <a:spcBef>
                <a:spcPts val="0"/>
              </a:spcBef>
              <a:buNone/>
              <a:defRPr/>
            </a:pPr>
            <a:r>
              <a:rPr kumimoji="0" lang="zh-TW" altLang="en-US" sz="40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ja-JP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1" name="向右箭號 30"/>
          <p:cNvSpPr/>
          <p:nvPr/>
        </p:nvSpPr>
        <p:spPr>
          <a:xfrm>
            <a:off x="5790410" y="3086165"/>
            <a:ext cx="428702" cy="1766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1373350"/>
            <a:ext cx="4715209" cy="48713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09725" y="3276223"/>
            <a:ext cx="570053" cy="1132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219" y="1389602"/>
            <a:ext cx="4451181" cy="48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b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500" b="0">
                <a:solidFill>
                  <a:schemeClr val="bg1"/>
                </a:solidFill>
                <a:ea typeface="微軟正黑體" pitchFamily="34" charset="-120"/>
              </a:rPr>
              <a:t>　</a:t>
            </a:r>
          </a:p>
        </p:txBody>
      </p:sp>
      <p:grpSp>
        <p:nvGrpSpPr>
          <p:cNvPr id="5125" name="群組 34"/>
          <p:cNvGrpSpPr>
            <a:grpSpLocks/>
          </p:cNvGrpSpPr>
          <p:nvPr/>
        </p:nvGrpSpPr>
        <p:grpSpPr bwMode="auto">
          <a:xfrm>
            <a:off x="1691939" y="304800"/>
            <a:ext cx="10261600" cy="762000"/>
            <a:chOff x="1447800" y="914400"/>
            <a:chExt cx="7696200" cy="902063"/>
          </a:xfrm>
        </p:grpSpPr>
        <p:sp>
          <p:nvSpPr>
            <p:cNvPr id="5133" name="Rectangle 11"/>
            <p:cNvSpPr>
              <a:spLocks noChangeArrowheads="1"/>
            </p:cNvSpPr>
            <p:nvPr/>
          </p:nvSpPr>
          <p:spPr bwMode="auto">
            <a:xfrm>
              <a:off x="1447800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168525" y="914400"/>
              <a:ext cx="6337300" cy="902063"/>
            </a:xfrm>
            <a:prstGeom prst="rect">
              <a:avLst/>
            </a:prstGeom>
            <a:gradFill flip="none" rotWithShape="1">
              <a:gsLst>
                <a:gs pos="0">
                  <a:srgbClr val="66CCFF">
                    <a:tint val="66000"/>
                    <a:satMod val="160000"/>
                  </a:srgbClr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4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特定人員名冊建立流程</a:t>
              </a:r>
              <a:endParaRPr lang="en-US" altLang="ja-JP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8423275" y="914400"/>
              <a:ext cx="720725" cy="9020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ja-JP">
                <a:solidFill>
                  <a:schemeClr val="bg1"/>
                </a:solidFill>
                <a:ea typeface="標楷體" pitchFamily="65" charset="-120"/>
                <a:cs typeface="Arial" pitchFamily="34" charset="0"/>
              </a:endParaRPr>
            </a:p>
          </p:txBody>
        </p:sp>
      </p:grpSp>
      <p:pic>
        <p:nvPicPr>
          <p:cNvPr id="5126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 pitchFamily="66" charset="0"/>
                <a:ea typeface="華康中黑體(P)" pitchFamily="34" charset="-120"/>
              </a:rPr>
              <a:t>推動拒毒健康校園  反毒零死角  毒品零容忍</a:t>
            </a:r>
            <a:r>
              <a:rPr lang="zh-TW" altLang="en-US" sz="1500" b="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　　</a:t>
            </a:r>
          </a:p>
        </p:txBody>
      </p:sp>
      <p:sp>
        <p:nvSpPr>
          <p:cNvPr id="5129" name="矩形 4"/>
          <p:cNvSpPr>
            <a:spLocks noChangeArrowheads="1"/>
          </p:cNvSpPr>
          <p:nvPr/>
        </p:nvSpPr>
        <p:spPr bwMode="auto">
          <a:xfrm>
            <a:off x="5314951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華康中黑體(P)" pitchFamily="2" charset="-120"/>
            </a:endParaRPr>
          </a:p>
        </p:txBody>
      </p:sp>
      <p:sp>
        <p:nvSpPr>
          <p:cNvPr id="5130" name="AutoShape 18"/>
          <p:cNvSpPr>
            <a:spLocks noChangeArrowheads="1"/>
          </p:cNvSpPr>
          <p:nvPr/>
        </p:nvSpPr>
        <p:spPr bwMode="auto">
          <a:xfrm>
            <a:off x="380999" y="1389602"/>
            <a:ext cx="11344836" cy="49574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7E4FF"/>
              </a:gs>
              <a:gs pos="50000">
                <a:srgbClr val="BFECFF"/>
              </a:gs>
              <a:gs pos="100000">
                <a:srgbClr val="DFF5FF"/>
              </a:gs>
            </a:gsLst>
            <a:lin ang="13500000" scaled="1"/>
          </a:gradFill>
          <a:ln w="38100" algn="ctr">
            <a:solidFill>
              <a:srgbClr val="333399"/>
            </a:solidFill>
            <a:round/>
            <a:headEnd/>
            <a:tailEnd/>
          </a:ln>
        </p:spPr>
        <p:txBody>
          <a:bodyPr lIns="90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0" algn="dist" eaLnBrk="1" hangingPunct="1">
              <a:lnSpc>
                <a:spcPts val="5500"/>
              </a:lnSpc>
              <a:spcBef>
                <a:spcPts val="0"/>
              </a:spcBef>
              <a:buNone/>
              <a:defRPr/>
            </a:pPr>
            <a:r>
              <a:rPr kumimoji="0"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kumimoji="0" lang="en-US" altLang="zh-TW" sz="44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dist" eaLnBrk="1" hangingPunct="1">
              <a:lnSpc>
                <a:spcPts val="5500"/>
              </a:lnSpc>
              <a:spcBef>
                <a:spcPts val="0"/>
              </a:spcBef>
              <a:buNone/>
              <a:defRPr/>
            </a:pPr>
            <a:r>
              <a:rPr kumimoji="0"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學期中發現學生</a:t>
            </a:r>
            <a:r>
              <a:rPr kumimoji="0"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施用或持有不明藥物、 </a:t>
            </a:r>
            <a:r>
              <a:rPr kumimoji="0"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有精神或行為異常</a:t>
            </a:r>
            <a:r>
              <a:rPr kumimoji="0"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，經觀察或以其他方式認</a:t>
            </a:r>
            <a:endParaRPr kumimoji="0"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dist" eaLnBrk="1" hangingPunct="1">
              <a:lnSpc>
                <a:spcPts val="5500"/>
              </a:lnSpc>
              <a:spcBef>
                <a:spcPts val="0"/>
              </a:spcBef>
              <a:buNone/>
              <a:defRPr/>
            </a:pPr>
            <a:r>
              <a:rPr kumimoji="0"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為有施用毒品嫌疑者，</a:t>
            </a:r>
            <a:r>
              <a:rPr kumimoji="0"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應簽請校長核定納</a:t>
            </a:r>
            <a:endParaRPr kumimoji="0" lang="en-US" altLang="zh-TW" sz="44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ts val="5500"/>
              </a:lnSpc>
              <a:spcBef>
                <a:spcPts val="0"/>
              </a:spcBef>
              <a:buNone/>
              <a:defRPr/>
            </a:pPr>
            <a:r>
              <a:rPr kumimoji="0"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入特定人員名冊</a:t>
            </a:r>
            <a:r>
              <a:rPr kumimoji="0" lang="zh-TW" altLang="en-US" sz="44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44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31" name="圖片 12" descr="教育部會徽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1" y="62484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1F63-4A69-4825-BCF2-642A838E14CE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6318626"/>
      </p:ext>
    </p:extLst>
  </p:cSld>
  <p:clrMapOvr>
    <a:masterClrMapping/>
  </p:clrMapOvr>
</p:sld>
</file>

<file path=ppt/theme/theme1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簡報23</Template>
  <TotalTime>17257</TotalTime>
  <Words>1210</Words>
  <Application>Microsoft Office PowerPoint</Application>
  <PresentationFormat>寬螢幕</PresentationFormat>
  <Paragraphs>163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Calligraph421 BT</vt:lpstr>
      <vt:lpstr>Meiryo</vt:lpstr>
      <vt:lpstr>永中黑體</vt:lpstr>
      <vt:lpstr>華康中黑體(P)</vt:lpstr>
      <vt:lpstr>華康超特楷體</vt:lpstr>
      <vt:lpstr>華康隸書體W7</vt:lpstr>
      <vt:lpstr>微軟正黑體</vt:lpstr>
      <vt:lpstr>新細明體</vt:lpstr>
      <vt:lpstr>標楷體</vt:lpstr>
      <vt:lpstr>Arial</vt:lpstr>
      <vt:lpstr>Calibri</vt:lpstr>
      <vt:lpstr>Century Gothic</vt:lpstr>
      <vt:lpstr>Wingdings 3</vt:lpstr>
      <vt:lpstr>4_自訂設計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問題討論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MIHC</cp:lastModifiedBy>
  <cp:revision>307</cp:revision>
  <cp:lastPrinted>2019-05-08T10:40:37Z</cp:lastPrinted>
  <dcterms:created xsi:type="dcterms:W3CDTF">2017-02-17T06:17:38Z</dcterms:created>
  <dcterms:modified xsi:type="dcterms:W3CDTF">2023-08-16T11:58:59Z</dcterms:modified>
</cp:coreProperties>
</file>